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8" r:id="rId3"/>
    <p:sldId id="257" r:id="rId4"/>
    <p:sldId id="259" r:id="rId5"/>
    <p:sldId id="260" r:id="rId6"/>
    <p:sldId id="261" r:id="rId7"/>
    <p:sldId id="262" r:id="rId8"/>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74" d="100"/>
          <a:sy n="74" d="100"/>
        </p:scale>
        <p:origin x="-288" y="-96"/>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1" Type="http://schemas.openxmlformats.org/officeDocument/2006/relationships/viewProps" Target="viewProps.xml"/><Relationship Id="rId12" Type="http://schemas.openxmlformats.org/officeDocument/2006/relationships/theme" Target="theme/theme1.xml"/><Relationship Id="rId13"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printerSettings" Target="printerSettings/printerSettings1.bin"/><Relationship Id="rId10"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C83E169D-0137-9546-8EB9-C48636220CEB}" type="datetimeFigureOut">
              <a:rPr lang="en-US" smtClean="0"/>
              <a:t>4/8/14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1A46345-2BC3-FD47-B051-BDD12028D229}" type="slidenum">
              <a:rPr lang="en-US" smtClean="0"/>
              <a:t>‹#›</a:t>
            </a:fld>
            <a:endParaRPr lang="en-US"/>
          </a:p>
        </p:txBody>
      </p:sp>
    </p:spTree>
    <p:extLst>
      <p:ext uri="{BB962C8B-B14F-4D97-AF65-F5344CB8AC3E}">
        <p14:creationId xmlns:p14="http://schemas.microsoft.com/office/powerpoint/2010/main" val="295857698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83E169D-0137-9546-8EB9-C48636220CEB}" type="datetimeFigureOut">
              <a:rPr lang="en-US" smtClean="0"/>
              <a:t>4/8/14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1A46345-2BC3-FD47-B051-BDD12028D229}" type="slidenum">
              <a:rPr lang="en-US" smtClean="0"/>
              <a:t>‹#›</a:t>
            </a:fld>
            <a:endParaRPr lang="en-US"/>
          </a:p>
        </p:txBody>
      </p:sp>
    </p:spTree>
    <p:extLst>
      <p:ext uri="{BB962C8B-B14F-4D97-AF65-F5344CB8AC3E}">
        <p14:creationId xmlns:p14="http://schemas.microsoft.com/office/powerpoint/2010/main" val="315749347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83E169D-0137-9546-8EB9-C48636220CEB}" type="datetimeFigureOut">
              <a:rPr lang="en-US" smtClean="0"/>
              <a:t>4/8/14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1A46345-2BC3-FD47-B051-BDD12028D229}" type="slidenum">
              <a:rPr lang="en-US" smtClean="0"/>
              <a:t>‹#›</a:t>
            </a:fld>
            <a:endParaRPr lang="en-US"/>
          </a:p>
        </p:txBody>
      </p:sp>
    </p:spTree>
    <p:extLst>
      <p:ext uri="{BB962C8B-B14F-4D97-AF65-F5344CB8AC3E}">
        <p14:creationId xmlns:p14="http://schemas.microsoft.com/office/powerpoint/2010/main" val="313854502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83E169D-0137-9546-8EB9-C48636220CEB}" type="datetimeFigureOut">
              <a:rPr lang="en-US" smtClean="0"/>
              <a:t>4/8/14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1A46345-2BC3-FD47-B051-BDD12028D229}" type="slidenum">
              <a:rPr lang="en-US" smtClean="0"/>
              <a:t>‹#›</a:t>
            </a:fld>
            <a:endParaRPr lang="en-US"/>
          </a:p>
        </p:txBody>
      </p:sp>
    </p:spTree>
    <p:extLst>
      <p:ext uri="{BB962C8B-B14F-4D97-AF65-F5344CB8AC3E}">
        <p14:creationId xmlns:p14="http://schemas.microsoft.com/office/powerpoint/2010/main" val="179313603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83E169D-0137-9546-8EB9-C48636220CEB}" type="datetimeFigureOut">
              <a:rPr lang="en-US" smtClean="0"/>
              <a:t>4/8/14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1A46345-2BC3-FD47-B051-BDD12028D229}" type="slidenum">
              <a:rPr lang="en-US" smtClean="0"/>
              <a:t>‹#›</a:t>
            </a:fld>
            <a:endParaRPr lang="en-US"/>
          </a:p>
        </p:txBody>
      </p:sp>
    </p:spTree>
    <p:extLst>
      <p:ext uri="{BB962C8B-B14F-4D97-AF65-F5344CB8AC3E}">
        <p14:creationId xmlns:p14="http://schemas.microsoft.com/office/powerpoint/2010/main" val="22715627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C83E169D-0137-9546-8EB9-C48636220CEB}" type="datetimeFigureOut">
              <a:rPr lang="en-US" smtClean="0"/>
              <a:t>4/8/14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1A46345-2BC3-FD47-B051-BDD12028D229}" type="slidenum">
              <a:rPr lang="en-US" smtClean="0"/>
              <a:t>‹#›</a:t>
            </a:fld>
            <a:endParaRPr lang="en-US"/>
          </a:p>
        </p:txBody>
      </p:sp>
    </p:spTree>
    <p:extLst>
      <p:ext uri="{BB962C8B-B14F-4D97-AF65-F5344CB8AC3E}">
        <p14:creationId xmlns:p14="http://schemas.microsoft.com/office/powerpoint/2010/main" val="273543814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C83E169D-0137-9546-8EB9-C48636220CEB}" type="datetimeFigureOut">
              <a:rPr lang="en-US" smtClean="0"/>
              <a:t>4/8/14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1A46345-2BC3-FD47-B051-BDD12028D229}" type="slidenum">
              <a:rPr lang="en-US" smtClean="0"/>
              <a:t>‹#›</a:t>
            </a:fld>
            <a:endParaRPr lang="en-US"/>
          </a:p>
        </p:txBody>
      </p:sp>
    </p:spTree>
    <p:extLst>
      <p:ext uri="{BB962C8B-B14F-4D97-AF65-F5344CB8AC3E}">
        <p14:creationId xmlns:p14="http://schemas.microsoft.com/office/powerpoint/2010/main" val="384572087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C83E169D-0137-9546-8EB9-C48636220CEB}" type="datetimeFigureOut">
              <a:rPr lang="en-US" smtClean="0"/>
              <a:t>4/8/14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1A46345-2BC3-FD47-B051-BDD12028D229}" type="slidenum">
              <a:rPr lang="en-US" smtClean="0"/>
              <a:t>‹#›</a:t>
            </a:fld>
            <a:endParaRPr lang="en-US"/>
          </a:p>
        </p:txBody>
      </p:sp>
    </p:spTree>
    <p:extLst>
      <p:ext uri="{BB962C8B-B14F-4D97-AF65-F5344CB8AC3E}">
        <p14:creationId xmlns:p14="http://schemas.microsoft.com/office/powerpoint/2010/main" val="38490500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83E169D-0137-9546-8EB9-C48636220CEB}" type="datetimeFigureOut">
              <a:rPr lang="en-US" smtClean="0"/>
              <a:t>4/8/14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1A46345-2BC3-FD47-B051-BDD12028D229}" type="slidenum">
              <a:rPr lang="en-US" smtClean="0"/>
              <a:t>‹#›</a:t>
            </a:fld>
            <a:endParaRPr lang="en-US"/>
          </a:p>
        </p:txBody>
      </p:sp>
    </p:spTree>
    <p:extLst>
      <p:ext uri="{BB962C8B-B14F-4D97-AF65-F5344CB8AC3E}">
        <p14:creationId xmlns:p14="http://schemas.microsoft.com/office/powerpoint/2010/main" val="99859566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83E169D-0137-9546-8EB9-C48636220CEB}" type="datetimeFigureOut">
              <a:rPr lang="en-US" smtClean="0"/>
              <a:t>4/8/14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1A46345-2BC3-FD47-B051-BDD12028D229}" type="slidenum">
              <a:rPr lang="en-US" smtClean="0"/>
              <a:t>‹#›</a:t>
            </a:fld>
            <a:endParaRPr lang="en-US"/>
          </a:p>
        </p:txBody>
      </p:sp>
    </p:spTree>
    <p:extLst>
      <p:ext uri="{BB962C8B-B14F-4D97-AF65-F5344CB8AC3E}">
        <p14:creationId xmlns:p14="http://schemas.microsoft.com/office/powerpoint/2010/main" val="300301082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83E169D-0137-9546-8EB9-C48636220CEB}" type="datetimeFigureOut">
              <a:rPr lang="en-US" smtClean="0"/>
              <a:t>4/8/14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1A46345-2BC3-FD47-B051-BDD12028D229}" type="slidenum">
              <a:rPr lang="en-US" smtClean="0"/>
              <a:t>‹#›</a:t>
            </a:fld>
            <a:endParaRPr lang="en-US"/>
          </a:p>
        </p:txBody>
      </p:sp>
    </p:spTree>
    <p:extLst>
      <p:ext uri="{BB962C8B-B14F-4D97-AF65-F5344CB8AC3E}">
        <p14:creationId xmlns:p14="http://schemas.microsoft.com/office/powerpoint/2010/main" val="823228117"/>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83E169D-0137-9546-8EB9-C48636220CEB}" type="datetimeFigureOut">
              <a:rPr lang="en-US" smtClean="0"/>
              <a:t>4/8/14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1A46345-2BC3-FD47-B051-BDD12028D229}" type="slidenum">
              <a:rPr lang="en-US" smtClean="0"/>
              <a:t>‹#›</a:t>
            </a:fld>
            <a:endParaRPr lang="en-US"/>
          </a:p>
        </p:txBody>
      </p:sp>
    </p:spTree>
    <p:extLst>
      <p:ext uri="{BB962C8B-B14F-4D97-AF65-F5344CB8AC3E}">
        <p14:creationId xmlns:p14="http://schemas.microsoft.com/office/powerpoint/2010/main" val="223608521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9"/>
          <p:cNvSpPr>
            <a:spLocks noGrp="1"/>
          </p:cNvSpPr>
          <p:nvPr>
            <p:ph type="title"/>
          </p:nvPr>
        </p:nvSpPr>
        <p:spPr/>
        <p:txBody>
          <a:bodyPr>
            <a:noAutofit/>
          </a:bodyPr>
          <a:lstStyle/>
          <a:p>
            <a:pPr algn="ctr"/>
            <a:r>
              <a:rPr lang="en-US" sz="3600" dirty="0" smtClean="0"/>
              <a:t>Articles of Confederation</a:t>
            </a:r>
            <a:endParaRPr lang="en-US" sz="3600" dirty="0"/>
          </a:p>
        </p:txBody>
      </p:sp>
      <p:sp>
        <p:nvSpPr>
          <p:cNvPr id="12" name="Text Placeholder 11"/>
          <p:cNvSpPr>
            <a:spLocks noGrp="1"/>
          </p:cNvSpPr>
          <p:nvPr>
            <p:ph type="body" sz="half" idx="2"/>
          </p:nvPr>
        </p:nvSpPr>
        <p:spPr/>
        <p:txBody>
          <a:bodyPr>
            <a:noAutofit/>
          </a:bodyPr>
          <a:lstStyle/>
          <a:p>
            <a:pPr marL="285750" indent="-285750">
              <a:buFont typeface="Wingdings" charset="2"/>
              <a:buChar char="u"/>
            </a:pPr>
            <a:r>
              <a:rPr lang="en-US" sz="2000" dirty="0" smtClean="0"/>
              <a:t>First constitution of the United States</a:t>
            </a:r>
          </a:p>
          <a:p>
            <a:pPr marL="285750" indent="-285750">
              <a:buFont typeface="Wingdings" charset="2"/>
              <a:buChar char="u"/>
            </a:pPr>
            <a:r>
              <a:rPr lang="en-US" sz="2000" dirty="0" smtClean="0"/>
              <a:t>Authored by the First Continental Congress in 1777</a:t>
            </a:r>
          </a:p>
          <a:p>
            <a:pPr marL="285750" indent="-285750">
              <a:buFont typeface="Wingdings" charset="2"/>
              <a:buChar char="u"/>
            </a:pPr>
            <a:r>
              <a:rPr lang="en-US" sz="2000" dirty="0" smtClean="0"/>
              <a:t>Ratified 1781</a:t>
            </a:r>
          </a:p>
          <a:p>
            <a:pPr marL="285750" indent="-285750">
              <a:buFont typeface="Wingdings" charset="2"/>
              <a:buChar char="u"/>
            </a:pPr>
            <a:r>
              <a:rPr lang="en-US" sz="2000" dirty="0" smtClean="0"/>
              <a:t>It was a set of rules that established a form of government called a confederation (alliance) among the 13 colonies.</a:t>
            </a:r>
          </a:p>
          <a:p>
            <a:pPr marL="285750" indent="-285750">
              <a:buFont typeface="Wingdings" charset="2"/>
              <a:buChar char="u"/>
            </a:pPr>
            <a:r>
              <a:rPr lang="en-US" sz="2000" dirty="0" smtClean="0"/>
              <a:t>Reflected Americans’ desire for a republic as opposed to a true democracy.</a:t>
            </a:r>
          </a:p>
        </p:txBody>
      </p:sp>
      <p:pic>
        <p:nvPicPr>
          <p:cNvPr id="16" name="Picture 15"/>
          <p:cNvPicPr>
            <a:picLocks noChangeAspect="1"/>
          </p:cNvPicPr>
          <p:nvPr/>
        </p:nvPicPr>
        <p:blipFill>
          <a:blip r:embed="rId2"/>
          <a:stretch>
            <a:fillRect/>
          </a:stretch>
        </p:blipFill>
        <p:spPr>
          <a:xfrm>
            <a:off x="3686784" y="463351"/>
            <a:ext cx="4896149" cy="6137234"/>
          </a:xfrm>
          <a:prstGeom prst="rect">
            <a:avLst/>
          </a:prstGeom>
        </p:spPr>
      </p:pic>
    </p:spTree>
    <p:extLst>
      <p:ext uri="{BB962C8B-B14F-4D97-AF65-F5344CB8AC3E}">
        <p14:creationId xmlns:p14="http://schemas.microsoft.com/office/powerpoint/2010/main" val="3863705411"/>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US" dirty="0" smtClean="0"/>
              <a:t>What did the Articles of Confederation accomplish? </a:t>
            </a:r>
            <a:endParaRPr lang="en-US" dirty="0"/>
          </a:p>
        </p:txBody>
      </p:sp>
      <p:sp>
        <p:nvSpPr>
          <p:cNvPr id="7" name="TextBox 6"/>
          <p:cNvSpPr txBox="1"/>
          <p:nvPr/>
        </p:nvSpPr>
        <p:spPr>
          <a:xfrm>
            <a:off x="755206" y="1801914"/>
            <a:ext cx="7792353" cy="4247317"/>
          </a:xfrm>
          <a:prstGeom prst="rect">
            <a:avLst/>
          </a:prstGeom>
          <a:noFill/>
        </p:spPr>
        <p:txBody>
          <a:bodyPr wrap="square" rtlCol="0">
            <a:spAutoFit/>
          </a:bodyPr>
          <a:lstStyle/>
          <a:p>
            <a:pPr marL="285750" indent="-285750">
              <a:buFont typeface="Wingdings" charset="2"/>
              <a:buChar char="u"/>
            </a:pPr>
            <a:r>
              <a:rPr lang="en-US" sz="2400" dirty="0" smtClean="0"/>
              <a:t>Divided powers between states and national government</a:t>
            </a:r>
          </a:p>
          <a:p>
            <a:endParaRPr lang="en-US" sz="2400" dirty="0" smtClean="0"/>
          </a:p>
          <a:p>
            <a:pPr marL="285750" indent="-285750">
              <a:buFont typeface="Wingdings" charset="2"/>
              <a:buChar char="u"/>
            </a:pPr>
            <a:r>
              <a:rPr lang="en-US" sz="2400" dirty="0" smtClean="0"/>
              <a:t>Gave the national government the power to…</a:t>
            </a:r>
          </a:p>
          <a:p>
            <a:r>
              <a:rPr lang="en-US" sz="2400" dirty="0"/>
              <a:t>	</a:t>
            </a:r>
            <a:r>
              <a:rPr lang="en-US" sz="2400" dirty="0" smtClean="0"/>
              <a:t>	 -</a:t>
            </a:r>
            <a:r>
              <a:rPr lang="en-US" sz="2000" dirty="0" smtClean="0"/>
              <a:t>declare war 			-borrow money</a:t>
            </a:r>
          </a:p>
          <a:p>
            <a:r>
              <a:rPr lang="en-US" sz="2000" dirty="0" smtClean="0"/>
              <a:t>		 -make peace			  -set standards for weights and measures</a:t>
            </a:r>
          </a:p>
          <a:p>
            <a:r>
              <a:rPr lang="en-US" sz="2000" dirty="0" smtClean="0"/>
              <a:t>		 -sign treaties			-establish a postal service</a:t>
            </a:r>
          </a:p>
          <a:p>
            <a:endParaRPr lang="en-US" sz="2000" dirty="0" smtClean="0"/>
          </a:p>
          <a:p>
            <a:pPr marL="285750" indent="-285750">
              <a:buFont typeface="Wingdings" charset="2"/>
              <a:buChar char="u"/>
            </a:pPr>
            <a:r>
              <a:rPr lang="en-US" sz="2400" u="sng" dirty="0" smtClean="0"/>
              <a:t>Northwest Ordinance of 1787</a:t>
            </a:r>
            <a:r>
              <a:rPr lang="en-US" sz="2400" dirty="0" smtClean="0"/>
              <a:t>: Congress provided a procedure for dividing lands west of the Appalachian Mountains and set requirements for the admission of new states. Native American land claims were overlooked. </a:t>
            </a:r>
          </a:p>
          <a:p>
            <a:endParaRPr lang="en-US" dirty="0" smtClean="0"/>
          </a:p>
        </p:txBody>
      </p:sp>
    </p:spTree>
    <p:extLst>
      <p:ext uri="{BB962C8B-B14F-4D97-AF65-F5344CB8AC3E}">
        <p14:creationId xmlns:p14="http://schemas.microsoft.com/office/powerpoint/2010/main" val="4124652022"/>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smtClean="0"/>
              <a:t>Articles of Confederation</a:t>
            </a:r>
            <a:endParaRPr lang="en-US" dirty="0"/>
          </a:p>
        </p:txBody>
      </p:sp>
      <p:graphicFrame>
        <p:nvGraphicFramePr>
          <p:cNvPr id="14" name="Table 13"/>
          <p:cNvGraphicFramePr>
            <a:graphicFrameLocks noGrp="1"/>
          </p:cNvGraphicFramePr>
          <p:nvPr>
            <p:extLst>
              <p:ext uri="{D42A27DB-BD31-4B8C-83A1-F6EECF244321}">
                <p14:modId xmlns:p14="http://schemas.microsoft.com/office/powerpoint/2010/main" val="1458798342"/>
              </p:ext>
            </p:extLst>
          </p:nvPr>
        </p:nvGraphicFramePr>
        <p:xfrm>
          <a:off x="892516" y="1228867"/>
          <a:ext cx="3458143" cy="5390076"/>
        </p:xfrm>
        <a:graphic>
          <a:graphicData uri="http://schemas.openxmlformats.org/drawingml/2006/table">
            <a:tbl>
              <a:tblPr firstRow="1" bandRow="1">
                <a:tableStyleId>{00A15C55-8517-42AA-B614-E9B94910E393}</a:tableStyleId>
              </a:tblPr>
              <a:tblGrid>
                <a:gridCol w="3458143"/>
              </a:tblGrid>
              <a:tr h="417268">
                <a:tc>
                  <a:txBody>
                    <a:bodyPr/>
                    <a:lstStyle/>
                    <a:p>
                      <a:r>
                        <a:rPr lang="en-US" dirty="0" smtClean="0"/>
                        <a:t>Weakness</a:t>
                      </a:r>
                      <a:endParaRPr lang="en-US" dirty="0"/>
                    </a:p>
                  </a:txBody>
                  <a:tcPr/>
                </a:tc>
              </a:tr>
              <a:tr h="720216">
                <a:tc>
                  <a:txBody>
                    <a:bodyPr/>
                    <a:lstStyle/>
                    <a:p>
                      <a:r>
                        <a:rPr lang="en-US" dirty="0" smtClean="0"/>
                        <a:t>Congress</a:t>
                      </a:r>
                      <a:r>
                        <a:rPr lang="en-US" baseline="0" dirty="0" smtClean="0"/>
                        <a:t> could not enact or collect taxes</a:t>
                      </a:r>
                      <a:endParaRPr lang="en-US" dirty="0"/>
                    </a:p>
                  </a:txBody>
                  <a:tcPr/>
                </a:tc>
              </a:tr>
              <a:tr h="1028880">
                <a:tc>
                  <a:txBody>
                    <a:bodyPr/>
                    <a:lstStyle/>
                    <a:p>
                      <a:r>
                        <a:rPr lang="en-US" dirty="0" smtClean="0"/>
                        <a:t>Each state</a:t>
                      </a:r>
                      <a:r>
                        <a:rPr lang="en-US" baseline="0" dirty="0" smtClean="0"/>
                        <a:t> had only one vote in Congress, regardless of population</a:t>
                      </a:r>
                    </a:p>
                  </a:txBody>
                  <a:tcPr/>
                </a:tc>
              </a:tr>
              <a:tr h="720216">
                <a:tc>
                  <a:txBody>
                    <a:bodyPr/>
                    <a:lstStyle/>
                    <a:p>
                      <a:r>
                        <a:rPr lang="en-US" dirty="0" smtClean="0"/>
                        <a:t>Approval</a:t>
                      </a:r>
                      <a:r>
                        <a:rPr lang="en-US" baseline="0" dirty="0" smtClean="0"/>
                        <a:t> of nine states was needed to enact laws</a:t>
                      </a:r>
                      <a:endParaRPr lang="en-US" dirty="0"/>
                    </a:p>
                  </a:txBody>
                  <a:tcPr/>
                </a:tc>
              </a:tr>
              <a:tr h="1028880">
                <a:tc>
                  <a:txBody>
                    <a:bodyPr/>
                    <a:lstStyle/>
                    <a:p>
                      <a:r>
                        <a:rPr lang="en-US" dirty="0" smtClean="0"/>
                        <a:t>Amendment</a:t>
                      </a:r>
                      <a:r>
                        <a:rPr lang="en-US" baseline="0" dirty="0" smtClean="0"/>
                        <a:t>s to the Articles required to consent of all thirteen states</a:t>
                      </a:r>
                      <a:endParaRPr lang="en-US" dirty="0"/>
                    </a:p>
                  </a:txBody>
                  <a:tcPr/>
                </a:tc>
              </a:tr>
              <a:tr h="417268">
                <a:tc>
                  <a:txBody>
                    <a:bodyPr/>
                    <a:lstStyle/>
                    <a:p>
                      <a:r>
                        <a:rPr lang="en-US" dirty="0" smtClean="0"/>
                        <a:t>No executive</a:t>
                      </a:r>
                      <a:r>
                        <a:rPr lang="en-US" baseline="0" dirty="0" smtClean="0"/>
                        <a:t> branch</a:t>
                      </a:r>
                      <a:endParaRPr lang="en-US" dirty="0"/>
                    </a:p>
                  </a:txBody>
                  <a:tcPr/>
                </a:tc>
              </a:tr>
              <a:tr h="417268">
                <a:tc>
                  <a:txBody>
                    <a:bodyPr/>
                    <a:lstStyle/>
                    <a:p>
                      <a:r>
                        <a:rPr lang="en-US" dirty="0" smtClean="0"/>
                        <a:t>No national court system</a:t>
                      </a:r>
                      <a:endParaRPr lang="en-US" dirty="0"/>
                    </a:p>
                  </a:txBody>
                  <a:tcPr/>
                </a:tc>
              </a:tr>
              <a:tr h="417268">
                <a:tc>
                  <a:txBody>
                    <a:bodyPr/>
                    <a:lstStyle/>
                    <a:p>
                      <a:r>
                        <a:rPr lang="en-US" dirty="0" smtClean="0"/>
                        <a:t>Each state functioned independently</a:t>
                      </a:r>
                      <a:endParaRPr lang="en-US" dirty="0"/>
                    </a:p>
                  </a:txBody>
                  <a:tcPr/>
                </a:tc>
              </a:tr>
            </a:tbl>
          </a:graphicData>
        </a:graphic>
      </p:graphicFrame>
      <p:graphicFrame>
        <p:nvGraphicFramePr>
          <p:cNvPr id="15" name="Table 14"/>
          <p:cNvGraphicFramePr>
            <a:graphicFrameLocks noGrp="1"/>
          </p:cNvGraphicFramePr>
          <p:nvPr>
            <p:extLst>
              <p:ext uri="{D42A27DB-BD31-4B8C-83A1-F6EECF244321}">
                <p14:modId xmlns:p14="http://schemas.microsoft.com/office/powerpoint/2010/main" val="3737362181"/>
              </p:ext>
            </p:extLst>
          </p:nvPr>
        </p:nvGraphicFramePr>
        <p:xfrm>
          <a:off x="4936873" y="1204975"/>
          <a:ext cx="3458143" cy="5508368"/>
        </p:xfrm>
        <a:graphic>
          <a:graphicData uri="http://schemas.openxmlformats.org/drawingml/2006/table">
            <a:tbl>
              <a:tblPr firstRow="1" bandRow="1">
                <a:tableStyleId>{00A15C55-8517-42AA-B614-E9B94910E393}</a:tableStyleId>
              </a:tblPr>
              <a:tblGrid>
                <a:gridCol w="3458143"/>
              </a:tblGrid>
              <a:tr h="387286">
                <a:tc>
                  <a:txBody>
                    <a:bodyPr/>
                    <a:lstStyle/>
                    <a:p>
                      <a:r>
                        <a:rPr lang="en-US" dirty="0" smtClean="0"/>
                        <a:t>Outcome</a:t>
                      </a:r>
                      <a:endParaRPr lang="en-US" dirty="0"/>
                    </a:p>
                  </a:txBody>
                  <a:tcPr/>
                </a:tc>
              </a:tr>
              <a:tr h="668466">
                <a:tc>
                  <a:txBody>
                    <a:bodyPr/>
                    <a:lstStyle/>
                    <a:p>
                      <a:r>
                        <a:rPr lang="en-US" dirty="0" smtClean="0"/>
                        <a:t>Government</a:t>
                      </a:r>
                      <a:r>
                        <a:rPr lang="en-US" baseline="0" dirty="0" smtClean="0"/>
                        <a:t> was always short of money</a:t>
                      </a:r>
                      <a:endParaRPr lang="en-US" dirty="0"/>
                    </a:p>
                  </a:txBody>
                  <a:tcPr/>
                </a:tc>
              </a:tr>
              <a:tr h="954951">
                <a:tc>
                  <a:txBody>
                    <a:bodyPr/>
                    <a:lstStyle/>
                    <a:p>
                      <a:r>
                        <a:rPr lang="en-US" dirty="0" smtClean="0"/>
                        <a:t>States</a:t>
                      </a:r>
                      <a:r>
                        <a:rPr lang="en-US" baseline="0" dirty="0" smtClean="0"/>
                        <a:t> with larger populations felt that they deserved more representation in government. </a:t>
                      </a:r>
                      <a:endParaRPr lang="en-US" dirty="0"/>
                    </a:p>
                  </a:txBody>
                  <a:tcPr/>
                </a:tc>
              </a:tr>
              <a:tr h="668466">
                <a:tc>
                  <a:txBody>
                    <a:bodyPr/>
                    <a:lstStyle/>
                    <a:p>
                      <a:r>
                        <a:rPr lang="en-US" dirty="0" smtClean="0"/>
                        <a:t>It was difficult</a:t>
                      </a:r>
                      <a:r>
                        <a:rPr lang="en-US" baseline="0" dirty="0" smtClean="0"/>
                        <a:t> to enact laws.</a:t>
                      </a:r>
                      <a:endParaRPr lang="en-US" dirty="0"/>
                    </a:p>
                  </a:txBody>
                  <a:tcPr/>
                </a:tc>
              </a:tr>
              <a:tr h="954951">
                <a:tc>
                  <a:txBody>
                    <a:bodyPr/>
                    <a:lstStyle/>
                    <a:p>
                      <a:r>
                        <a:rPr lang="en-US" dirty="0" smtClean="0"/>
                        <a:t>There was no practical way to change the powers of government.</a:t>
                      </a:r>
                      <a:endParaRPr lang="en-US" dirty="0"/>
                    </a:p>
                  </a:txBody>
                  <a:tcPr/>
                </a:tc>
              </a:tr>
              <a:tr h="594088">
                <a:tc>
                  <a:txBody>
                    <a:bodyPr/>
                    <a:lstStyle/>
                    <a:p>
                      <a:r>
                        <a:rPr lang="en-US" dirty="0" smtClean="0"/>
                        <a:t>No way</a:t>
                      </a:r>
                      <a:r>
                        <a:rPr lang="en-US" baseline="0" dirty="0" smtClean="0"/>
                        <a:t> to enforce the laws of Congress.</a:t>
                      </a:r>
                      <a:endParaRPr lang="en-US" dirty="0"/>
                    </a:p>
                  </a:txBody>
                  <a:tcPr/>
                </a:tc>
              </a:tr>
              <a:tr h="594088">
                <a:tc>
                  <a:txBody>
                    <a:bodyPr/>
                    <a:lstStyle/>
                    <a:p>
                      <a:r>
                        <a:rPr lang="en-US" dirty="0" smtClean="0"/>
                        <a:t>No way of settling</a:t>
                      </a:r>
                      <a:r>
                        <a:rPr lang="en-US" baseline="0" dirty="0" smtClean="0"/>
                        <a:t> disputes among states. </a:t>
                      </a:r>
                      <a:endParaRPr lang="en-US" dirty="0"/>
                    </a:p>
                  </a:txBody>
                  <a:tcPr/>
                </a:tc>
              </a:tr>
              <a:tr h="594088">
                <a:tc>
                  <a:txBody>
                    <a:bodyPr/>
                    <a:lstStyle/>
                    <a:p>
                      <a:r>
                        <a:rPr lang="en-US" dirty="0" smtClean="0"/>
                        <a:t>No</a:t>
                      </a:r>
                      <a:r>
                        <a:rPr lang="en-US" baseline="0" dirty="0" smtClean="0"/>
                        <a:t> national unity.</a:t>
                      </a:r>
                    </a:p>
                  </a:txBody>
                  <a:tcPr/>
                </a:tc>
              </a:tr>
            </a:tbl>
          </a:graphicData>
        </a:graphic>
      </p:graphicFrame>
    </p:spTree>
    <p:extLst>
      <p:ext uri="{BB962C8B-B14F-4D97-AF65-F5344CB8AC3E}">
        <p14:creationId xmlns:p14="http://schemas.microsoft.com/office/powerpoint/2010/main" val="1039480979"/>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Shays’s</a:t>
            </a:r>
            <a:r>
              <a:rPr lang="en-US" dirty="0" smtClean="0"/>
              <a:t> Rebellion</a:t>
            </a:r>
            <a:endParaRPr lang="en-US" dirty="0"/>
          </a:p>
        </p:txBody>
      </p:sp>
      <p:sp>
        <p:nvSpPr>
          <p:cNvPr id="3" name="TextBox 2"/>
          <p:cNvSpPr txBox="1"/>
          <p:nvPr/>
        </p:nvSpPr>
        <p:spPr>
          <a:xfrm>
            <a:off x="755206" y="1211705"/>
            <a:ext cx="7931594" cy="5139868"/>
          </a:xfrm>
          <a:prstGeom prst="rect">
            <a:avLst/>
          </a:prstGeom>
          <a:noFill/>
        </p:spPr>
        <p:txBody>
          <a:bodyPr wrap="square" rtlCol="0">
            <a:spAutoFit/>
          </a:bodyPr>
          <a:lstStyle/>
          <a:p>
            <a:pPr marL="285750" indent="-285750">
              <a:buFont typeface="Wingdings" charset="2"/>
              <a:buChar char="u"/>
            </a:pPr>
            <a:r>
              <a:rPr lang="en-US" sz="2400" dirty="0" smtClean="0"/>
              <a:t>An event that highlighted the need for a stronger central government.</a:t>
            </a:r>
          </a:p>
          <a:p>
            <a:pPr marL="285750" indent="-285750">
              <a:buFont typeface="Wingdings" charset="2"/>
              <a:buChar char="u"/>
            </a:pPr>
            <a:r>
              <a:rPr lang="en-US" sz="2400" dirty="0" smtClean="0"/>
              <a:t>1786: A group of farmers in western Massachusetts rose up in protest over increasing state taxes.</a:t>
            </a:r>
          </a:p>
          <a:p>
            <a:pPr marL="285750" indent="-285750">
              <a:buFont typeface="Wingdings" charset="2"/>
              <a:buChar char="u"/>
            </a:pPr>
            <a:r>
              <a:rPr lang="en-US" sz="2400" dirty="0" smtClean="0"/>
              <a:t>Daniel Shays led an army of 1200 farmers toward the arsenal at Springfield, Massachusetts.</a:t>
            </a:r>
          </a:p>
          <a:p>
            <a:pPr marL="285750" indent="-285750">
              <a:buFont typeface="Wingdings" charset="2"/>
              <a:buChar char="u"/>
            </a:pPr>
            <a:r>
              <a:rPr lang="en-US" sz="2400" dirty="0" smtClean="0"/>
              <a:t>State officials dispatched the militia. Four rebels were killed and the rest scattered. </a:t>
            </a:r>
          </a:p>
          <a:p>
            <a:pPr marL="285750" indent="-285750">
              <a:buFont typeface="Wingdings" charset="2"/>
              <a:buChar char="u"/>
            </a:pPr>
            <a:r>
              <a:rPr lang="en-US" sz="2400" dirty="0" smtClean="0"/>
              <a:t>News of the farmers’ protest (</a:t>
            </a:r>
            <a:r>
              <a:rPr lang="en-US" sz="2400" dirty="0" err="1" smtClean="0"/>
              <a:t>Shays’s</a:t>
            </a:r>
            <a:r>
              <a:rPr lang="en-US" sz="2400" dirty="0" smtClean="0"/>
              <a:t> Rebellion) spread throughout the states.</a:t>
            </a:r>
          </a:p>
          <a:p>
            <a:endParaRPr lang="en-US" sz="2400" dirty="0" smtClean="0"/>
          </a:p>
          <a:p>
            <a:pPr algn="ctr"/>
            <a:r>
              <a:rPr lang="en-US" sz="3200" dirty="0" smtClean="0"/>
              <a:t>How might a stronger central government have prevented </a:t>
            </a:r>
            <a:r>
              <a:rPr lang="en-US" sz="3200" dirty="0" err="1" smtClean="0"/>
              <a:t>Shays’s</a:t>
            </a:r>
            <a:r>
              <a:rPr lang="en-US" sz="3200" dirty="0" smtClean="0"/>
              <a:t> Rebellion?</a:t>
            </a:r>
            <a:endParaRPr lang="en-US" sz="3200" dirty="0"/>
          </a:p>
        </p:txBody>
      </p:sp>
    </p:spTree>
    <p:extLst>
      <p:ext uri="{BB962C8B-B14F-4D97-AF65-F5344CB8AC3E}">
        <p14:creationId xmlns:p14="http://schemas.microsoft.com/office/powerpoint/2010/main" val="165964718"/>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Shays’ Rebellion </a:t>
            </a:r>
            <a:r>
              <a:rPr lang="en-US" dirty="0" err="1" smtClean="0"/>
              <a:t>con’t</a:t>
            </a:r>
            <a:endParaRPr lang="en-US" dirty="0"/>
          </a:p>
        </p:txBody>
      </p:sp>
      <p:sp>
        <p:nvSpPr>
          <p:cNvPr id="3" name="TextBox 2"/>
          <p:cNvSpPr txBox="1"/>
          <p:nvPr/>
        </p:nvSpPr>
        <p:spPr>
          <a:xfrm>
            <a:off x="457200" y="1417638"/>
            <a:ext cx="8229600" cy="3847207"/>
          </a:xfrm>
          <a:prstGeom prst="rect">
            <a:avLst/>
          </a:prstGeom>
          <a:noFill/>
        </p:spPr>
        <p:txBody>
          <a:bodyPr wrap="square" rtlCol="0">
            <a:spAutoFit/>
          </a:bodyPr>
          <a:lstStyle/>
          <a:p>
            <a:pPr algn="ctr"/>
            <a:endParaRPr lang="en-US" sz="2800" dirty="0"/>
          </a:p>
          <a:p>
            <a:pPr algn="ctr"/>
            <a:r>
              <a:rPr lang="en-US" sz="3600" dirty="0" smtClean="0"/>
              <a:t>The national government might have been able to prevent abuse of state power. Under the Articles of Confederation, the power of the national government was severely limited, so it was unable to step-in to solve the nation’s problems. </a:t>
            </a:r>
            <a:endParaRPr lang="en-US" sz="3600" dirty="0"/>
          </a:p>
        </p:txBody>
      </p:sp>
    </p:spTree>
    <p:extLst>
      <p:ext uri="{BB962C8B-B14F-4D97-AF65-F5344CB8AC3E}">
        <p14:creationId xmlns:p14="http://schemas.microsoft.com/office/powerpoint/2010/main" val="3666934084"/>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218628" y="1338565"/>
            <a:ext cx="6848345" cy="3447098"/>
          </a:xfrm>
          <a:prstGeom prst="rect">
            <a:avLst/>
          </a:prstGeom>
          <a:noFill/>
        </p:spPr>
        <p:txBody>
          <a:bodyPr wrap="square" rtlCol="0">
            <a:spAutoFit/>
          </a:bodyPr>
          <a:lstStyle/>
          <a:p>
            <a:pPr algn="ctr"/>
            <a:r>
              <a:rPr lang="en-US" sz="4000" dirty="0" smtClean="0"/>
              <a:t>How did the Founders strengthen the central government and solve the weaknesses of the Articles of Confederation?</a:t>
            </a:r>
          </a:p>
          <a:p>
            <a:pPr algn="ctr"/>
            <a:endParaRPr lang="en-US" dirty="0"/>
          </a:p>
        </p:txBody>
      </p:sp>
    </p:spTree>
    <p:extLst>
      <p:ext uri="{BB962C8B-B14F-4D97-AF65-F5344CB8AC3E}">
        <p14:creationId xmlns:p14="http://schemas.microsoft.com/office/powerpoint/2010/main" val="227289797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287284" y="2230942"/>
            <a:ext cx="6041648" cy="2123658"/>
          </a:xfrm>
          <a:prstGeom prst="rect">
            <a:avLst/>
          </a:prstGeom>
          <a:noFill/>
        </p:spPr>
        <p:txBody>
          <a:bodyPr wrap="square" rtlCol="0">
            <a:spAutoFit/>
          </a:bodyPr>
          <a:lstStyle/>
          <a:p>
            <a:pPr algn="ctr"/>
            <a:r>
              <a:rPr lang="en-US" sz="4400" dirty="0" smtClean="0"/>
              <a:t>They wrote a whole new set of laws: </a:t>
            </a:r>
          </a:p>
          <a:p>
            <a:pPr algn="ctr"/>
            <a:r>
              <a:rPr lang="en-US" sz="4400" dirty="0" smtClean="0"/>
              <a:t>The US Constitution</a:t>
            </a:r>
            <a:endParaRPr lang="en-US" sz="4400" dirty="0"/>
          </a:p>
        </p:txBody>
      </p:sp>
    </p:spTree>
    <p:extLst>
      <p:ext uri="{BB962C8B-B14F-4D97-AF65-F5344CB8AC3E}">
        <p14:creationId xmlns:p14="http://schemas.microsoft.com/office/powerpoint/2010/main" val="166685449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91</TotalTime>
  <Words>360</Words>
  <Application>Microsoft Macintosh PowerPoint</Application>
  <PresentationFormat>On-screen Show (4:3)</PresentationFormat>
  <Paragraphs>46</Paragraphs>
  <Slides>7</Slides>
  <Notes>0</Notes>
  <HiddenSlides>0</HiddenSlides>
  <MMClips>0</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Office Theme</vt:lpstr>
      <vt:lpstr>Articles of Confederation</vt:lpstr>
      <vt:lpstr>What did the Articles of Confederation accomplish? </vt:lpstr>
      <vt:lpstr>Articles of Confederation</vt:lpstr>
      <vt:lpstr>Shays’s Rebellion</vt:lpstr>
      <vt:lpstr>Shays’ Rebellion con’t</vt:lpstr>
      <vt:lpstr>PowerPoint Presentation</vt:lpstr>
      <vt:lpstr>PowerPoint Presentation</vt:lpstr>
    </vt:vector>
  </TitlesOfParts>
  <Company>RSU14</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Student Teacher</dc:creator>
  <cp:lastModifiedBy>Student Teacher</cp:lastModifiedBy>
  <cp:revision>13</cp:revision>
  <dcterms:created xsi:type="dcterms:W3CDTF">2014-04-07T14:46:37Z</dcterms:created>
  <dcterms:modified xsi:type="dcterms:W3CDTF">2014-04-08T04:06:11Z</dcterms:modified>
</cp:coreProperties>
</file>